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314" r:id="rId2"/>
    <p:sldId id="260" r:id="rId3"/>
    <p:sldId id="256" r:id="rId4"/>
    <p:sldId id="311" r:id="rId5"/>
    <p:sldId id="263" r:id="rId6"/>
    <p:sldId id="315" r:id="rId7"/>
    <p:sldId id="320" r:id="rId8"/>
    <p:sldId id="319" r:id="rId9"/>
    <p:sldId id="312" r:id="rId10"/>
  </p:sldIdLst>
  <p:sldSz cx="9144000" cy="5143500" type="screen16x9"/>
  <p:notesSz cx="6858000" cy="9144000"/>
  <p:embeddedFontLst>
    <p:embeddedFont>
      <p:font typeface="Plus Jakarta Sans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D8CCB9-B476-4205-9D36-3DDECD359A75}">
  <a:tblStyle styleId="{32D8CCB9-B476-4205-9D36-3DDECD359A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D54A773-704B-4E06-B875-913DA8E8E45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2d840825d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2d840825d7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2d840825d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2d840825d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e1372bde66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1e1372bde66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e1372bde66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1e1372bde66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62000"/>
          </a:blip>
          <a:stretch>
            <a:fillRect/>
          </a:stretch>
        </p:blipFill>
        <p:spPr>
          <a:xfrm>
            <a:off x="0" y="1229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71033" y="1191143"/>
            <a:ext cx="390900" cy="27612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710500" y="1525"/>
            <a:ext cx="0" cy="460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708335" y="544568"/>
            <a:ext cx="843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8430775" y="537900"/>
            <a:ext cx="0" cy="46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>
            <a:off x="1825" y="4604000"/>
            <a:ext cx="842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13225" y="3096250"/>
            <a:ext cx="5694900" cy="15108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409825" y="3093475"/>
            <a:ext cx="2020800" cy="15108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" name="Google Shape;17;p2"/>
          <p:cNvSpPr>
            <a:spLocks noGrp="1"/>
          </p:cNvSpPr>
          <p:nvPr>
            <p:ph type="pic" idx="2"/>
          </p:nvPr>
        </p:nvSpPr>
        <p:spPr>
          <a:xfrm>
            <a:off x="6409700" y="559825"/>
            <a:ext cx="2020800" cy="2534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>
          <a:blip r:embed="rId2">
            <a:alphaModFix amt="62000"/>
          </a:blip>
          <a:stretch>
            <a:fillRect/>
          </a:stretch>
        </p:blipFill>
        <p:spPr>
          <a:xfrm>
            <a:off x="0" y="1032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155883" y="1055225"/>
            <a:ext cx="390900" cy="27612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713975" y="0"/>
            <a:ext cx="0" cy="461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018" y="537888"/>
            <a:ext cx="842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8430775" y="537900"/>
            <a:ext cx="0" cy="46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-4850" y="4610675"/>
            <a:ext cx="843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713225" y="2296000"/>
            <a:ext cx="4195500" cy="2307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4904225" y="539500"/>
            <a:ext cx="3515700" cy="102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4904237" y="3476975"/>
            <a:ext cx="35157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pic" idx="3"/>
          </p:nvPr>
        </p:nvSpPr>
        <p:spPr>
          <a:xfrm>
            <a:off x="725725" y="539500"/>
            <a:ext cx="4178400" cy="1756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8" y="8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720000" y="4012160"/>
            <a:ext cx="7704000" cy="595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 1">
  <p:cSld name="CUSTOM_1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8"/>
          <p:cNvPicPr preferRelativeResize="0"/>
          <p:nvPr/>
        </p:nvPicPr>
        <p:blipFill>
          <a:blip r:embed="rId2">
            <a:alphaModFix amt="62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/>
          <p:nvPr/>
        </p:nvSpPr>
        <p:spPr>
          <a:xfrm>
            <a:off x="8588458" y="1191143"/>
            <a:ext cx="390900" cy="27612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4" name="Google Shape;134;p18"/>
          <p:cNvCxnSpPr/>
          <p:nvPr/>
        </p:nvCxnSpPr>
        <p:spPr>
          <a:xfrm>
            <a:off x="717175" y="9725"/>
            <a:ext cx="0" cy="460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18"/>
          <p:cNvCxnSpPr/>
          <p:nvPr/>
        </p:nvCxnSpPr>
        <p:spPr>
          <a:xfrm>
            <a:off x="8430775" y="537900"/>
            <a:ext cx="0" cy="46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728375" y="537888"/>
            <a:ext cx="842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18"/>
          <p:cNvCxnSpPr/>
          <p:nvPr/>
        </p:nvCxnSpPr>
        <p:spPr>
          <a:xfrm>
            <a:off x="1825" y="4610675"/>
            <a:ext cx="842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4228792" y="2296000"/>
            <a:ext cx="4195500" cy="2307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 idx="2" hasCustomPrompt="1"/>
          </p:nvPr>
        </p:nvSpPr>
        <p:spPr>
          <a:xfrm>
            <a:off x="713237" y="547868"/>
            <a:ext cx="3515700" cy="1012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237" y="3537075"/>
            <a:ext cx="35157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1" name="Google Shape;141;p18"/>
          <p:cNvSpPr>
            <a:spLocks noGrp="1"/>
          </p:cNvSpPr>
          <p:nvPr>
            <p:ph type="pic" idx="3"/>
          </p:nvPr>
        </p:nvSpPr>
        <p:spPr>
          <a:xfrm>
            <a:off x="4235092" y="547875"/>
            <a:ext cx="4182900" cy="1748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2"/>
          <p:cNvPicPr preferRelativeResize="0"/>
          <p:nvPr/>
        </p:nvPicPr>
        <p:blipFill>
          <a:blip r:embed="rId2">
            <a:alphaModFix amt="62000"/>
          </a:blip>
          <a:stretch>
            <a:fillRect/>
          </a:stretch>
        </p:blipFill>
        <p:spPr>
          <a:xfrm rot="10800000">
            <a:off x="0" y="8826"/>
            <a:ext cx="9144003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22"/>
          <p:cNvCxnSpPr/>
          <p:nvPr/>
        </p:nvCxnSpPr>
        <p:spPr>
          <a:xfrm>
            <a:off x="-4850" y="4610675"/>
            <a:ext cx="914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Google Shape;163;p22"/>
          <p:cNvSpPr txBox="1">
            <a:spLocks noGrp="1"/>
          </p:cNvSpPr>
          <p:nvPr>
            <p:ph type="subTitle" idx="1"/>
          </p:nvPr>
        </p:nvSpPr>
        <p:spPr>
          <a:xfrm>
            <a:off x="4923247" y="294097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ubTitle" idx="2"/>
          </p:nvPr>
        </p:nvSpPr>
        <p:spPr>
          <a:xfrm>
            <a:off x="1715375" y="294097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3"/>
          </p:nvPr>
        </p:nvSpPr>
        <p:spPr>
          <a:xfrm>
            <a:off x="1715375" y="2382071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subTitle" idx="4"/>
          </p:nvPr>
        </p:nvSpPr>
        <p:spPr>
          <a:xfrm>
            <a:off x="4923250" y="2382071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713225" y="53119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3"/>
          <p:cNvPicPr preferRelativeResize="0"/>
          <p:nvPr/>
        </p:nvPicPr>
        <p:blipFill>
          <a:blip r:embed="rId2">
            <a:alphaModFix amt="62000"/>
          </a:blip>
          <a:stretch>
            <a:fillRect/>
          </a:stretch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23"/>
          <p:cNvCxnSpPr/>
          <p:nvPr/>
        </p:nvCxnSpPr>
        <p:spPr>
          <a:xfrm>
            <a:off x="713975" y="0"/>
            <a:ext cx="0" cy="51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23"/>
          <p:cNvCxnSpPr/>
          <p:nvPr/>
        </p:nvCxnSpPr>
        <p:spPr>
          <a:xfrm>
            <a:off x="718054" y="537888"/>
            <a:ext cx="8446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Google Shape;172;p23"/>
          <p:cNvSpPr txBox="1">
            <a:spLocks noGrp="1"/>
          </p:cNvSpPr>
          <p:nvPr>
            <p:ph type="subTitle" idx="1"/>
          </p:nvPr>
        </p:nvSpPr>
        <p:spPr>
          <a:xfrm>
            <a:off x="4985248" y="1972425"/>
            <a:ext cx="2947800" cy="18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2"/>
          </p:nvPr>
        </p:nvSpPr>
        <p:spPr>
          <a:xfrm>
            <a:off x="1211050" y="1972425"/>
            <a:ext cx="2947800" cy="18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713225" y="53119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1"/>
          <p:cNvPicPr preferRelativeResize="0"/>
          <p:nvPr/>
        </p:nvPicPr>
        <p:blipFill>
          <a:blip r:embed="rId2">
            <a:alphaModFix amt="62000"/>
          </a:blip>
          <a:stretch>
            <a:fillRect/>
          </a:stretch>
        </p:blipFill>
        <p:spPr>
          <a:xfrm rot="10800000">
            <a:off x="0" y="8843"/>
            <a:ext cx="9144003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31"/>
          <p:cNvCxnSpPr/>
          <p:nvPr/>
        </p:nvCxnSpPr>
        <p:spPr>
          <a:xfrm>
            <a:off x="8430775" y="-14975"/>
            <a:ext cx="0" cy="516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2" name="Google Shape;272;p31"/>
          <p:cNvCxnSpPr/>
          <p:nvPr/>
        </p:nvCxnSpPr>
        <p:spPr>
          <a:xfrm>
            <a:off x="-4850" y="4610675"/>
            <a:ext cx="843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2"/>
          <p:cNvPicPr preferRelativeResize="0"/>
          <p:nvPr/>
        </p:nvPicPr>
        <p:blipFill>
          <a:blip r:embed="rId2">
            <a:alphaModFix amt="62000"/>
          </a:blip>
          <a:stretch>
            <a:fillRect/>
          </a:stretch>
        </p:blipFill>
        <p:spPr>
          <a:xfrm>
            <a:off x="0" y="8843"/>
            <a:ext cx="9144003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32"/>
          <p:cNvCxnSpPr/>
          <p:nvPr/>
        </p:nvCxnSpPr>
        <p:spPr>
          <a:xfrm>
            <a:off x="713986" y="-22406"/>
            <a:ext cx="0" cy="51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6" name="Google Shape;276;p32"/>
          <p:cNvCxnSpPr/>
          <p:nvPr/>
        </p:nvCxnSpPr>
        <p:spPr>
          <a:xfrm>
            <a:off x="728375" y="537888"/>
            <a:ext cx="842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1193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us Jakarta Sans"/>
              <a:buNone/>
              <a:defRPr sz="30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"/>
              <a:buChar char="●"/>
              <a:defRPr sz="12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"/>
              <a:buChar char="○"/>
              <a:defRPr sz="12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"/>
              <a:buChar char="■"/>
              <a:defRPr sz="12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"/>
              <a:buChar char="●"/>
              <a:defRPr sz="12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"/>
              <a:buChar char="○"/>
              <a:defRPr sz="12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"/>
              <a:buChar char="■"/>
              <a:defRPr sz="12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"/>
              <a:buChar char="●"/>
              <a:defRPr sz="12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"/>
              <a:buChar char="○"/>
              <a:defRPr sz="12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Plus Jakarta Sans"/>
              <a:buChar char="■"/>
              <a:defRPr sz="12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8" r:id="rId4"/>
    <p:sldLayoutId id="2147483664" r:id="rId5"/>
    <p:sldLayoutId id="2147483668" r:id="rId6"/>
    <p:sldLayoutId id="2147483669" r:id="rId7"/>
    <p:sldLayoutId id="2147483677" r:id="rId8"/>
    <p:sldLayoutId id="214748367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5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98" b="7806"/>
          <a:stretch/>
        </p:blipFill>
        <p:spPr>
          <a:xfrm>
            <a:off x="8" y="8"/>
            <a:ext cx="9144003" cy="5143501"/>
          </a:xfrm>
          <a:prstGeom prst="rect">
            <a:avLst/>
          </a:prstGeom>
        </p:spPr>
      </p:pic>
      <p:sp>
        <p:nvSpPr>
          <p:cNvPr id="522" name="Google Shape;522;p51"/>
          <p:cNvSpPr txBox="1">
            <a:spLocks noGrp="1"/>
          </p:cNvSpPr>
          <p:nvPr>
            <p:ph type="title"/>
          </p:nvPr>
        </p:nvSpPr>
        <p:spPr>
          <a:xfrm>
            <a:off x="731528" y="2878479"/>
            <a:ext cx="7681480" cy="13350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«Правильный Выбор»</a:t>
            </a:r>
            <a:br>
              <a:rPr lang="ru-RU" sz="3600" dirty="0"/>
            </a:br>
            <a:r>
              <a:rPr lang="ru-RU" sz="3600" dirty="0"/>
              <a:t> май-декабрь 2023 г.</a:t>
            </a:r>
            <a:br>
              <a:rPr lang="ru-RU" sz="2800" dirty="0"/>
            </a:br>
            <a:endParaRPr sz="2000" dirty="0"/>
          </a:p>
        </p:txBody>
      </p:sp>
      <p:sp>
        <p:nvSpPr>
          <p:cNvPr id="523" name="Google Shape;523;p51"/>
          <p:cNvSpPr/>
          <p:nvPr/>
        </p:nvSpPr>
        <p:spPr>
          <a:xfrm>
            <a:off x="155883" y="1055225"/>
            <a:ext cx="390900" cy="27612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4" name="Google Shape;524;p51"/>
          <p:cNvCxnSpPr/>
          <p:nvPr/>
        </p:nvCxnSpPr>
        <p:spPr>
          <a:xfrm>
            <a:off x="713986" y="-22406"/>
            <a:ext cx="0" cy="463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51"/>
          <p:cNvCxnSpPr/>
          <p:nvPr/>
        </p:nvCxnSpPr>
        <p:spPr>
          <a:xfrm>
            <a:off x="716018" y="537888"/>
            <a:ext cx="842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51"/>
          <p:cNvCxnSpPr/>
          <p:nvPr/>
        </p:nvCxnSpPr>
        <p:spPr>
          <a:xfrm>
            <a:off x="8430775" y="537900"/>
            <a:ext cx="0" cy="46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51"/>
          <p:cNvCxnSpPr/>
          <p:nvPr/>
        </p:nvCxnSpPr>
        <p:spPr>
          <a:xfrm>
            <a:off x="-4850" y="4610675"/>
            <a:ext cx="843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"/>
          <p:cNvSpPr txBox="1">
            <a:spLocks noGrp="1"/>
          </p:cNvSpPr>
          <p:nvPr>
            <p:ph type="title"/>
          </p:nvPr>
        </p:nvSpPr>
        <p:spPr>
          <a:xfrm>
            <a:off x="888999" y="2268333"/>
            <a:ext cx="6697133" cy="23079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1800" dirty="0"/>
              <a:t>Конец мая 2023</a:t>
            </a:r>
            <a:br>
              <a:rPr lang="ru-RU" sz="1800" dirty="0">
                <a:solidFill>
                  <a:schemeClr val="dk1"/>
                </a:solidFill>
              </a:rPr>
            </a:br>
            <a:br>
              <a:rPr lang="ru-RU" sz="1800" dirty="0">
                <a:solidFill>
                  <a:schemeClr val="dk1"/>
                </a:solidFill>
              </a:rPr>
            </a:br>
            <a:r>
              <a:rPr lang="ru-RU" sz="1800" dirty="0"/>
              <a:t>19 мая экскурсия в музей анатомии для учеников 7-11 классов из поселка Даурия( центр До Вузовской подготовки)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 err="1"/>
              <a:t>профориентационная</a:t>
            </a:r>
            <a:r>
              <a:rPr lang="ru-RU" sz="1800" dirty="0"/>
              <a:t> лекция  «Абитуриенту ЧГМА» для учеников 9-11 классов из поселка Даурия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Лекция «Влияние </a:t>
            </a:r>
            <a:r>
              <a:rPr lang="ru-RU" sz="1800" dirty="0" err="1"/>
              <a:t>вейпов</a:t>
            </a:r>
            <a:r>
              <a:rPr lang="ru-RU" sz="1800" dirty="0"/>
              <a:t> на организм подростка» для учеников 7-8 классов из поселка Даурия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329" name="Google Shape;329;p40"/>
          <p:cNvSpPr txBox="1">
            <a:spLocks noGrp="1"/>
          </p:cNvSpPr>
          <p:nvPr>
            <p:ph type="title" idx="2"/>
          </p:nvPr>
        </p:nvSpPr>
        <p:spPr>
          <a:xfrm>
            <a:off x="9351818" y="630940"/>
            <a:ext cx="90572" cy="102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331" name="Google Shape;331;p4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9386" b="15880"/>
          <a:stretch/>
        </p:blipFill>
        <p:spPr>
          <a:xfrm>
            <a:off x="4965599" y="547255"/>
            <a:ext cx="4178401" cy="1724891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365673" y="3428484"/>
            <a:ext cx="273464" cy="7737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>
            <a:spLocks noGrp="1"/>
          </p:cNvSpPr>
          <p:nvPr>
            <p:ph type="ctrTitle"/>
          </p:nvPr>
        </p:nvSpPr>
        <p:spPr>
          <a:xfrm>
            <a:off x="689592" y="2901534"/>
            <a:ext cx="5718031" cy="1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3600" dirty="0"/>
              <a:t>Октябрь 2023</a:t>
            </a:r>
            <a:br>
              <a:rPr lang="ru-RU" sz="3600" dirty="0"/>
            </a:br>
            <a:br>
              <a:rPr lang="ru-RU" sz="1800" b="0" dirty="0"/>
            </a:br>
            <a:r>
              <a:rPr lang="ru-RU" sz="1800" b="0" dirty="0"/>
              <a:t>Участие в концерте и </a:t>
            </a:r>
            <a:r>
              <a:rPr lang="ru-RU" sz="1800" b="0" dirty="0" err="1"/>
              <a:t>флешмобе</a:t>
            </a:r>
            <a:r>
              <a:rPr lang="ru-RU" sz="1800" b="0" dirty="0"/>
              <a:t>, посвященных юбилею ЧГМА</a:t>
            </a:r>
            <a:br>
              <a:rPr lang="ru-RU" sz="1800" b="0" dirty="0"/>
            </a:br>
            <a:br>
              <a:rPr lang="ru-RU" sz="1800" b="0" dirty="0"/>
            </a:br>
            <a:r>
              <a:rPr lang="ru-RU" sz="1800" b="0" dirty="0"/>
              <a:t>13 октября экскурсия в музей анатомии и </a:t>
            </a:r>
            <a:r>
              <a:rPr lang="ru-RU" sz="1800" b="0" dirty="0" err="1"/>
              <a:t>профориентацонная</a:t>
            </a:r>
            <a:r>
              <a:rPr lang="ru-RU" sz="1800" b="0" dirty="0"/>
              <a:t> лекция «Абитуриенту ЧГМА» для студентов Читинского Мед. Колледжа (1 курс)</a:t>
            </a:r>
            <a:br>
              <a:rPr lang="ru-RU" sz="1800" b="0" dirty="0"/>
            </a:br>
            <a:br>
              <a:rPr lang="ru-RU" sz="1800" b="0" dirty="0"/>
            </a:br>
            <a:r>
              <a:rPr lang="ru-RU" sz="1800" b="0" dirty="0"/>
              <a:t>17 октября экскурсия в музей анатомии и </a:t>
            </a:r>
            <a:r>
              <a:rPr lang="ru-RU" sz="1800" b="0" dirty="0" err="1"/>
              <a:t>профориентационная</a:t>
            </a:r>
            <a:r>
              <a:rPr lang="ru-RU" sz="1800" b="0" dirty="0"/>
              <a:t> лекция « Абитуриенту ЧГМА» для студентов Читинского Мед. Колледжа (2 курс) </a:t>
            </a:r>
            <a:br>
              <a:rPr lang="ru-RU" sz="1800" b="0" dirty="0"/>
            </a:br>
            <a:br>
              <a:rPr lang="ru-RU" sz="1800" b="0" dirty="0"/>
            </a:br>
            <a:r>
              <a:rPr lang="ru-RU" sz="1800" b="0" dirty="0"/>
              <a:t>19 октября экскурсия в музей анатомии для учеников школы номер 33( 9 классы)</a:t>
            </a:r>
            <a:br>
              <a:rPr lang="ru-RU" sz="1800" b="0" dirty="0"/>
            </a:br>
            <a:endParaRPr sz="2000" dirty="0"/>
          </a:p>
        </p:txBody>
      </p:sp>
      <p:sp>
        <p:nvSpPr>
          <p:cNvPr id="288" name="Google Shape;288;p36"/>
          <p:cNvSpPr txBox="1">
            <a:spLocks noGrp="1"/>
          </p:cNvSpPr>
          <p:nvPr>
            <p:ph type="subTitle" idx="1"/>
          </p:nvPr>
        </p:nvSpPr>
        <p:spPr>
          <a:xfrm>
            <a:off x="9368443" y="2877344"/>
            <a:ext cx="225963" cy="15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/>
          </a:p>
        </p:txBody>
      </p:sp>
      <p:pic>
        <p:nvPicPr>
          <p:cNvPr id="289" name="Google Shape;289;p3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767" t="14357" r="17572" b="19601"/>
          <a:stretch/>
        </p:blipFill>
        <p:spPr>
          <a:xfrm>
            <a:off x="6408304" y="509949"/>
            <a:ext cx="2020801" cy="2534774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/>
          </p:nvPr>
        </p:nvSpPr>
        <p:spPr>
          <a:xfrm flipH="1">
            <a:off x="-419387" y="0"/>
            <a:ext cx="145773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" name="Google Shape;337;p41"/>
          <p:cNvSpPr txBox="1">
            <a:spLocks noGrp="1"/>
          </p:cNvSpPr>
          <p:nvPr>
            <p:ph type="subTitle" idx="1"/>
          </p:nvPr>
        </p:nvSpPr>
        <p:spPr>
          <a:xfrm>
            <a:off x="9526385" y="1930861"/>
            <a:ext cx="110772" cy="18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Speaking of craters, many of them were named after artists or authors who made significant contributions to their respective fields. Mercury takes a little more than 58 days to complete its rotation, so try to imagine how long days must be there! </a:t>
            </a:r>
            <a:endParaRPr dirty="0"/>
          </a:p>
        </p:txBody>
      </p:sp>
      <p:sp>
        <p:nvSpPr>
          <p:cNvPr id="338" name="Google Shape;338;p41"/>
          <p:cNvSpPr txBox="1">
            <a:spLocks noGrp="1"/>
          </p:cNvSpPr>
          <p:nvPr>
            <p:ph type="subTitle" idx="2"/>
          </p:nvPr>
        </p:nvSpPr>
        <p:spPr>
          <a:xfrm>
            <a:off x="706582" y="582816"/>
            <a:ext cx="8337665" cy="18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600" b="1" dirty="0"/>
              <a:t>20 октября  Экскурсия в музей анатомии для учеников 7-11 классов МОУ СОШ село </a:t>
            </a:r>
            <a:r>
              <a:rPr lang="ru-RU" sz="1600" b="1" dirty="0" err="1"/>
              <a:t>Шишкино</a:t>
            </a:r>
            <a:endParaRPr lang="ru-RU" sz="1600" b="1" dirty="0"/>
          </a:p>
          <a:p>
            <a:pPr marL="0" lvl="0" indent="0"/>
            <a:br>
              <a:rPr lang="ru-RU" sz="1600" b="1" dirty="0"/>
            </a:br>
            <a:r>
              <a:rPr lang="ru-RU" sz="1600" b="1" dirty="0"/>
              <a:t>Лекция в игровой форме на тему «ЗОЖ» для учеников 5-7 классов МОУ СОШ село </a:t>
            </a:r>
            <a:r>
              <a:rPr lang="ru-RU" sz="1600" b="1" dirty="0" err="1"/>
              <a:t>Шишкино</a:t>
            </a:r>
            <a:endParaRPr lang="ru-RU" sz="1600" b="1" dirty="0"/>
          </a:p>
          <a:p>
            <a:pPr marL="0" lvl="0" indent="0"/>
            <a:br>
              <a:rPr lang="ru-RU" sz="1600" b="1" dirty="0"/>
            </a:br>
            <a:r>
              <a:rPr lang="ru-RU" sz="1600" b="1" dirty="0" err="1"/>
              <a:t>Профориентационная</a:t>
            </a:r>
            <a:r>
              <a:rPr lang="ru-RU" sz="1600" b="1" dirty="0"/>
              <a:t> лекция «Абитуриенту ЧГМА» для учеников 7-11 классов МОУ СОШ село </a:t>
            </a:r>
            <a:r>
              <a:rPr lang="ru-RU" sz="1600" b="1" dirty="0" err="1"/>
              <a:t>Шишкино</a:t>
            </a:r>
            <a:endParaRPr lang="ru-RU" sz="1600" b="1" dirty="0"/>
          </a:p>
          <a:p>
            <a:pPr marL="0" lvl="0" indent="0"/>
            <a:endParaRPr lang="ru-RU" sz="1600" b="1" dirty="0"/>
          </a:p>
          <a:p>
            <a:pPr marL="0" lvl="0" indent="0"/>
            <a:r>
              <a:rPr lang="ru-RU" sz="1600" b="1" dirty="0"/>
              <a:t>25 октября лекции ( 4 лекции) о вреде курения для учеников 7 и 9 классов школы номер 11</a:t>
            </a:r>
          </a:p>
          <a:p>
            <a:pPr marL="0" lvl="0" indent="0"/>
            <a:endParaRPr lang="ru-RU" sz="1600" b="1" dirty="0"/>
          </a:p>
          <a:p>
            <a:pPr marL="0" lvl="0" indent="0"/>
            <a:endParaRPr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>
            <a:spLocks noGrp="1"/>
          </p:cNvSpPr>
          <p:nvPr>
            <p:ph type="title"/>
          </p:nvPr>
        </p:nvSpPr>
        <p:spPr>
          <a:xfrm>
            <a:off x="196119" y="4570800"/>
            <a:ext cx="8611986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sz="2400" dirty="0"/>
              <a:t>Ноябрь 2023</a:t>
            </a:r>
            <a:br>
              <a:rPr lang="ru-RU" sz="2400" dirty="0"/>
            </a:br>
            <a:br>
              <a:rPr lang="ru-RU" sz="2000" dirty="0"/>
            </a:br>
            <a:r>
              <a:rPr lang="ru-RU" sz="1800" dirty="0"/>
              <a:t>5 ноября лекции о вреде алкогольных и энергетических напитков(2 лекции) для учеников 10 и 11 классов в школе номер 11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16  Ноября  лекции ( 5 лекций) о вреде курения для учеников 5-6 классов школы номер 11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21  ноября </a:t>
            </a:r>
            <a:r>
              <a:rPr lang="ru-RU" sz="1800" dirty="0" err="1"/>
              <a:t>профориентационная</a:t>
            </a:r>
            <a:r>
              <a:rPr lang="ru-RU" sz="1800" dirty="0"/>
              <a:t> лекция «Абитуриенту ЧГМА» для центра До </a:t>
            </a:r>
            <a:r>
              <a:rPr lang="ru-RU" sz="1800" dirty="0" err="1"/>
              <a:t>ВУЗовской</a:t>
            </a:r>
            <a:r>
              <a:rPr lang="ru-RU" sz="1800" dirty="0"/>
              <a:t> подготовки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27 ноября экскурсия в музей анатомии и </a:t>
            </a:r>
            <a:r>
              <a:rPr lang="ru-RU" sz="1800" dirty="0" err="1"/>
              <a:t>профориентационная</a:t>
            </a:r>
            <a:r>
              <a:rPr lang="ru-RU" sz="1800" dirty="0"/>
              <a:t> лекция «Абитуриенту ЧГМА» для учеников 10 класса школы номер 25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28 ноября лекции( 3 лекции) о вреде </a:t>
            </a:r>
            <a:r>
              <a:rPr lang="ru-RU" sz="1800" dirty="0" err="1"/>
              <a:t>вейпов</a:t>
            </a:r>
            <a:r>
              <a:rPr lang="ru-RU" sz="1800" dirty="0"/>
              <a:t> и курительных смесей для учеников 5-7 классов в школе номер 17</a:t>
            </a: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endParaRPr sz="1800" dirty="0"/>
          </a:p>
        </p:txBody>
      </p:sp>
      <p:sp>
        <p:nvSpPr>
          <p:cNvPr id="351" name="Google Shape;351;p43"/>
          <p:cNvSpPr txBox="1">
            <a:spLocks noGrp="1"/>
          </p:cNvSpPr>
          <p:nvPr>
            <p:ph type="subTitle" idx="1"/>
          </p:nvPr>
        </p:nvSpPr>
        <p:spPr>
          <a:xfrm>
            <a:off x="-687843" y="2101386"/>
            <a:ext cx="45719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 has a beautiful name     and is the second planet from the Sun. It’s hot and has a poisonous atmosphere</a:t>
            </a:r>
            <a:endParaRPr dirty="0"/>
          </a:p>
        </p:txBody>
      </p:sp>
      <p:sp>
        <p:nvSpPr>
          <p:cNvPr id="352" name="Google Shape;352;p43"/>
          <p:cNvSpPr txBox="1">
            <a:spLocks noGrp="1"/>
          </p:cNvSpPr>
          <p:nvPr>
            <p:ph type="subTitle" idx="2"/>
          </p:nvPr>
        </p:nvSpPr>
        <p:spPr>
          <a:xfrm>
            <a:off x="-321244" y="2359081"/>
            <a:ext cx="63549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 is the closest planet to the Sun and the smallest one in the Solar System—it’s only a bit larger than the Moon</a:t>
            </a:r>
            <a:endParaRPr dirty="0"/>
          </a:p>
        </p:txBody>
      </p:sp>
      <p:sp>
        <p:nvSpPr>
          <p:cNvPr id="353" name="Google Shape;353;p43"/>
          <p:cNvSpPr txBox="1">
            <a:spLocks noGrp="1"/>
          </p:cNvSpPr>
          <p:nvPr>
            <p:ph type="subTitle" idx="3"/>
          </p:nvPr>
        </p:nvSpPr>
        <p:spPr>
          <a:xfrm>
            <a:off x="-429308" y="2066187"/>
            <a:ext cx="45719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</a:t>
            </a:r>
            <a:endParaRPr dirty="0"/>
          </a:p>
        </p:txBody>
      </p:sp>
      <p:sp>
        <p:nvSpPr>
          <p:cNvPr id="354" name="Google Shape;354;p43"/>
          <p:cNvSpPr txBox="1">
            <a:spLocks noGrp="1"/>
          </p:cNvSpPr>
          <p:nvPr>
            <p:ph type="subTitle" idx="4"/>
          </p:nvPr>
        </p:nvSpPr>
        <p:spPr>
          <a:xfrm>
            <a:off x="-521587" y="1991373"/>
            <a:ext cx="81012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</a:t>
            </a:r>
            <a:endParaRPr dirty="0"/>
          </a:p>
        </p:txBody>
      </p:sp>
      <p:grpSp>
        <p:nvGrpSpPr>
          <p:cNvPr id="355" name="Google Shape;355;p43"/>
          <p:cNvGrpSpPr/>
          <p:nvPr/>
        </p:nvGrpSpPr>
        <p:grpSpPr>
          <a:xfrm>
            <a:off x="-720259" y="1010592"/>
            <a:ext cx="410805" cy="356590"/>
            <a:chOff x="-28462125" y="3199700"/>
            <a:chExt cx="298550" cy="259150"/>
          </a:xfrm>
        </p:grpSpPr>
        <p:sp>
          <p:nvSpPr>
            <p:cNvPr id="356" name="Google Shape;356;p43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3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3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43"/>
          <p:cNvGrpSpPr/>
          <p:nvPr/>
        </p:nvGrpSpPr>
        <p:grpSpPr>
          <a:xfrm>
            <a:off x="-599524" y="1636826"/>
            <a:ext cx="410798" cy="466614"/>
            <a:chOff x="-28069875" y="3175300"/>
            <a:chExt cx="260725" cy="296150"/>
          </a:xfrm>
        </p:grpSpPr>
        <p:sp>
          <p:nvSpPr>
            <p:cNvPr id="360" name="Google Shape;360;p43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3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3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3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3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3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3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3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3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>
            <a:spLocks noGrp="1"/>
          </p:cNvSpPr>
          <p:nvPr>
            <p:ph type="title"/>
          </p:nvPr>
        </p:nvSpPr>
        <p:spPr>
          <a:xfrm>
            <a:off x="195349" y="3176027"/>
            <a:ext cx="8611986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800" dirty="0"/>
              <a:t>Декабрь 2023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1 декабря лекции( 3 лекции) о нарушении циркадных ритмов для учеников 6 и 7 классов школы номер 11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7 декабря лекции( 4 лекции) о нарушении циркадных ритмов для учеников 5, 8 и 9 классов школы номер 11   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12 декабря экскурсия в музей анатомии и лекция «Абитуриенту ЧГМА» для центра До </a:t>
            </a:r>
            <a:r>
              <a:rPr lang="ru-RU" sz="1800" dirty="0" err="1"/>
              <a:t>ВУЗовской</a:t>
            </a:r>
            <a:r>
              <a:rPr lang="ru-RU" sz="1800" dirty="0"/>
              <a:t> подготовки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19 декабря экскурсия в музей анатомии и лекция «Абитуриенту ЧГМА» для центра До </a:t>
            </a:r>
            <a:r>
              <a:rPr lang="ru-RU" sz="1800" dirty="0" err="1"/>
              <a:t>ВУЗовской</a:t>
            </a:r>
            <a:r>
              <a:rPr lang="ru-RU" sz="1800" dirty="0"/>
              <a:t> подготовки</a:t>
            </a:r>
            <a:endParaRPr sz="1800" dirty="0"/>
          </a:p>
        </p:txBody>
      </p:sp>
      <p:sp>
        <p:nvSpPr>
          <p:cNvPr id="351" name="Google Shape;351;p43"/>
          <p:cNvSpPr txBox="1">
            <a:spLocks noGrp="1"/>
          </p:cNvSpPr>
          <p:nvPr>
            <p:ph type="subTitle" idx="1"/>
          </p:nvPr>
        </p:nvSpPr>
        <p:spPr>
          <a:xfrm>
            <a:off x="-687843" y="2101386"/>
            <a:ext cx="45719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 has a beautiful name     and is the second planet from the Sun. It’s hot and has a poisonous atmosphere</a:t>
            </a:r>
            <a:endParaRPr dirty="0"/>
          </a:p>
        </p:txBody>
      </p:sp>
      <p:sp>
        <p:nvSpPr>
          <p:cNvPr id="352" name="Google Shape;352;p43"/>
          <p:cNvSpPr txBox="1">
            <a:spLocks noGrp="1"/>
          </p:cNvSpPr>
          <p:nvPr>
            <p:ph type="subTitle" idx="2"/>
          </p:nvPr>
        </p:nvSpPr>
        <p:spPr>
          <a:xfrm>
            <a:off x="-321244" y="2359081"/>
            <a:ext cx="63549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 is the closest planet to the Sun and the smallest one in the Solar System—it’s only a bit larger than the Moon</a:t>
            </a:r>
            <a:endParaRPr dirty="0"/>
          </a:p>
        </p:txBody>
      </p:sp>
      <p:sp>
        <p:nvSpPr>
          <p:cNvPr id="353" name="Google Shape;353;p43"/>
          <p:cNvSpPr txBox="1">
            <a:spLocks noGrp="1"/>
          </p:cNvSpPr>
          <p:nvPr>
            <p:ph type="subTitle" idx="3"/>
          </p:nvPr>
        </p:nvSpPr>
        <p:spPr>
          <a:xfrm>
            <a:off x="-429308" y="2066187"/>
            <a:ext cx="45719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</a:t>
            </a:r>
            <a:endParaRPr dirty="0"/>
          </a:p>
        </p:txBody>
      </p:sp>
      <p:sp>
        <p:nvSpPr>
          <p:cNvPr id="354" name="Google Shape;354;p43"/>
          <p:cNvSpPr txBox="1">
            <a:spLocks noGrp="1"/>
          </p:cNvSpPr>
          <p:nvPr>
            <p:ph type="subTitle" idx="4"/>
          </p:nvPr>
        </p:nvSpPr>
        <p:spPr>
          <a:xfrm>
            <a:off x="-521587" y="1991373"/>
            <a:ext cx="81012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</a:t>
            </a:r>
            <a:endParaRPr dirty="0"/>
          </a:p>
        </p:txBody>
      </p:sp>
      <p:grpSp>
        <p:nvGrpSpPr>
          <p:cNvPr id="2" name="Google Shape;355;p43"/>
          <p:cNvGrpSpPr/>
          <p:nvPr/>
        </p:nvGrpSpPr>
        <p:grpSpPr>
          <a:xfrm>
            <a:off x="-720259" y="1010592"/>
            <a:ext cx="410805" cy="356590"/>
            <a:chOff x="-28462125" y="3199700"/>
            <a:chExt cx="298550" cy="259150"/>
          </a:xfrm>
        </p:grpSpPr>
        <p:sp>
          <p:nvSpPr>
            <p:cNvPr id="356" name="Google Shape;356;p43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3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3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359;p43"/>
          <p:cNvGrpSpPr/>
          <p:nvPr/>
        </p:nvGrpSpPr>
        <p:grpSpPr>
          <a:xfrm>
            <a:off x="-599524" y="1636826"/>
            <a:ext cx="410798" cy="466614"/>
            <a:chOff x="-28069875" y="3175300"/>
            <a:chExt cx="260725" cy="296150"/>
          </a:xfrm>
        </p:grpSpPr>
        <p:sp>
          <p:nvSpPr>
            <p:cNvPr id="360" name="Google Shape;360;p43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3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3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3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3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3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3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3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3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>
            <a:spLocks noGrp="1"/>
          </p:cNvSpPr>
          <p:nvPr>
            <p:ph type="title"/>
          </p:nvPr>
        </p:nvSpPr>
        <p:spPr>
          <a:xfrm>
            <a:off x="195349" y="3176027"/>
            <a:ext cx="8611986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br>
              <a:rPr lang="ru-RU" sz="1800" dirty="0"/>
            </a:br>
            <a:br>
              <a:rPr lang="ru-RU" sz="1800" dirty="0"/>
            </a:br>
            <a:r>
              <a:rPr lang="ru-RU" sz="2000" dirty="0"/>
              <a:t>Итого: 31 лекция</a:t>
            </a:r>
            <a:br>
              <a:rPr lang="ru-RU" sz="2000" dirty="0"/>
            </a:br>
            <a:r>
              <a:rPr lang="ru-RU" sz="2000" dirty="0"/>
              <a:t> 8 экскурсий</a:t>
            </a:r>
            <a:endParaRPr sz="2000" dirty="0"/>
          </a:p>
        </p:txBody>
      </p:sp>
      <p:sp>
        <p:nvSpPr>
          <p:cNvPr id="351" name="Google Shape;351;p43"/>
          <p:cNvSpPr txBox="1">
            <a:spLocks noGrp="1"/>
          </p:cNvSpPr>
          <p:nvPr>
            <p:ph type="subTitle" idx="1"/>
          </p:nvPr>
        </p:nvSpPr>
        <p:spPr>
          <a:xfrm>
            <a:off x="-687843" y="2101386"/>
            <a:ext cx="45719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 has a beautiful name     and is the second planet from the Sun. It’s hot and has a poisonous atmosphere</a:t>
            </a:r>
            <a:endParaRPr dirty="0"/>
          </a:p>
        </p:txBody>
      </p:sp>
      <p:sp>
        <p:nvSpPr>
          <p:cNvPr id="352" name="Google Shape;352;p43"/>
          <p:cNvSpPr txBox="1">
            <a:spLocks noGrp="1"/>
          </p:cNvSpPr>
          <p:nvPr>
            <p:ph type="subTitle" idx="2"/>
          </p:nvPr>
        </p:nvSpPr>
        <p:spPr>
          <a:xfrm>
            <a:off x="-321244" y="2359081"/>
            <a:ext cx="63549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 is the closest planet to the Sun and the smallest one in the Solar System—it’s only a bit larger than the Moon</a:t>
            </a:r>
            <a:endParaRPr dirty="0"/>
          </a:p>
        </p:txBody>
      </p:sp>
      <p:sp>
        <p:nvSpPr>
          <p:cNvPr id="353" name="Google Shape;353;p43"/>
          <p:cNvSpPr txBox="1">
            <a:spLocks noGrp="1"/>
          </p:cNvSpPr>
          <p:nvPr>
            <p:ph type="subTitle" idx="3"/>
          </p:nvPr>
        </p:nvSpPr>
        <p:spPr>
          <a:xfrm>
            <a:off x="-429308" y="2066187"/>
            <a:ext cx="45719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</a:t>
            </a:r>
            <a:endParaRPr dirty="0"/>
          </a:p>
        </p:txBody>
      </p:sp>
      <p:sp>
        <p:nvSpPr>
          <p:cNvPr id="354" name="Google Shape;354;p43"/>
          <p:cNvSpPr txBox="1">
            <a:spLocks noGrp="1"/>
          </p:cNvSpPr>
          <p:nvPr>
            <p:ph type="subTitle" idx="4"/>
          </p:nvPr>
        </p:nvSpPr>
        <p:spPr>
          <a:xfrm>
            <a:off x="-521587" y="1991373"/>
            <a:ext cx="81012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</a:t>
            </a:r>
            <a:endParaRPr dirty="0"/>
          </a:p>
        </p:txBody>
      </p:sp>
      <p:grpSp>
        <p:nvGrpSpPr>
          <p:cNvPr id="2" name="Google Shape;355;p43"/>
          <p:cNvGrpSpPr/>
          <p:nvPr/>
        </p:nvGrpSpPr>
        <p:grpSpPr>
          <a:xfrm>
            <a:off x="-720259" y="1010592"/>
            <a:ext cx="410805" cy="356590"/>
            <a:chOff x="-28462125" y="3199700"/>
            <a:chExt cx="298550" cy="259150"/>
          </a:xfrm>
        </p:grpSpPr>
        <p:sp>
          <p:nvSpPr>
            <p:cNvPr id="356" name="Google Shape;356;p43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3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3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359;p43"/>
          <p:cNvGrpSpPr/>
          <p:nvPr/>
        </p:nvGrpSpPr>
        <p:grpSpPr>
          <a:xfrm>
            <a:off x="-599524" y="1636826"/>
            <a:ext cx="410798" cy="466614"/>
            <a:chOff x="-28069875" y="3175300"/>
            <a:chExt cx="260725" cy="296150"/>
          </a:xfrm>
        </p:grpSpPr>
        <p:sp>
          <p:nvSpPr>
            <p:cNvPr id="360" name="Google Shape;360;p43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3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3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3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3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3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3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3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3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0"/>
          <p:cNvSpPr txBox="1">
            <a:spLocks noGrp="1"/>
          </p:cNvSpPr>
          <p:nvPr>
            <p:ph type="subTitle" idx="1"/>
          </p:nvPr>
        </p:nvSpPr>
        <p:spPr>
          <a:xfrm>
            <a:off x="-1225630" y="2681941"/>
            <a:ext cx="108030" cy="7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enter a subtitle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if  you need it</a:t>
            </a:r>
            <a:endParaRPr dirty="0"/>
          </a:p>
        </p:txBody>
      </p:sp>
      <p:sp>
        <p:nvSpPr>
          <p:cNvPr id="515" name="Google Shape;515;p50"/>
          <p:cNvSpPr txBox="1">
            <a:spLocks noGrp="1"/>
          </p:cNvSpPr>
          <p:nvPr>
            <p:ph type="title" idx="2"/>
          </p:nvPr>
        </p:nvSpPr>
        <p:spPr>
          <a:xfrm>
            <a:off x="-766428" y="473054"/>
            <a:ext cx="766428" cy="1012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4098" name="Picture 2" descr="https://sun9-48.userapi.com/impg/oXOSGqCiEDXfqg6981RDjZYfIq-g-c3kXcaZaw/9o61Vx-YuGg.jpg?size=1600x1066&amp;quality=95&amp;sign=6ead876960e07a7e5d082f597c72fa7d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267200" cy="2782277"/>
          </a:xfrm>
          <a:prstGeom prst="rect">
            <a:avLst/>
          </a:prstGeom>
          <a:noFill/>
        </p:spPr>
      </p:pic>
      <p:pic>
        <p:nvPicPr>
          <p:cNvPr id="4100" name="Picture 4" descr="https://sun9-27.userapi.com/impg/ShEhJ00w3Y-tfE-pcb-NLPtwtOWVnaQ3qsXnaA/SWs5MK2SZ14.jpg?size=1280x960&amp;quality=95&amp;sign=994b19f11b7b3469957f0f5c34618f52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4883" y="2394857"/>
            <a:ext cx="4879117" cy="2748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0"/>
          <p:cNvSpPr txBox="1">
            <a:spLocks noGrp="1"/>
          </p:cNvSpPr>
          <p:nvPr>
            <p:ph type="subTitle" idx="1"/>
          </p:nvPr>
        </p:nvSpPr>
        <p:spPr>
          <a:xfrm>
            <a:off x="-1225630" y="2681941"/>
            <a:ext cx="108030" cy="7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enter a subtitle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if  you need it</a:t>
            </a:r>
            <a:endParaRPr dirty="0"/>
          </a:p>
        </p:txBody>
      </p:sp>
      <p:sp>
        <p:nvSpPr>
          <p:cNvPr id="515" name="Google Shape;515;p50"/>
          <p:cNvSpPr txBox="1">
            <a:spLocks noGrp="1"/>
          </p:cNvSpPr>
          <p:nvPr>
            <p:ph type="title" idx="2"/>
          </p:nvPr>
        </p:nvSpPr>
        <p:spPr>
          <a:xfrm>
            <a:off x="-766428" y="473054"/>
            <a:ext cx="766428" cy="1012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6" name="Picture 6" descr="https://sun9-77.userapi.com/impg/rwTapbTwCCuDF-1iTntvsL02Qhg6rIJqGbJzYg/jvSzeuUY5GY.jpg?size=2560x1704&amp;quality=95&amp;sign=31f35f7206f8d296a86d78a8c17e240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680857" cy="2903316"/>
          </a:xfrm>
          <a:prstGeom prst="rect">
            <a:avLst/>
          </a:prstGeom>
          <a:noFill/>
        </p:spPr>
      </p:pic>
      <p:pic>
        <p:nvPicPr>
          <p:cNvPr id="6146" name="Picture 2" descr="https://sun9-79.userapi.com/impg/BRy2XGt40TwxxhYIlpg8NwBktzn26RjKrMvW2g/6AooB0V3OFY.jpg?size=2000x1333&amp;quality=95&amp;sign=edae23686dbc18b8fa93ecd277a306bf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1841500"/>
            <a:ext cx="4457700" cy="330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s and Cons of Epidural Anesthesia by Slidesgo">
  <a:themeElements>
    <a:clrScheme name="Simple Light">
      <a:dk1>
        <a:srgbClr val="323232"/>
      </a:dk1>
      <a:lt1>
        <a:srgbClr val="F1EDE7"/>
      </a:lt1>
      <a:dk2>
        <a:srgbClr val="8C8B84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232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638</Words>
  <Application>Microsoft Office PowerPoint</Application>
  <PresentationFormat>Экран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Plus Jakarta Sans</vt:lpstr>
      <vt:lpstr>Pros and Cons of Epidural Anesthesia by Slidesgo</vt:lpstr>
      <vt:lpstr>«Правильный Выбор»  май-декабрь 2023 г. </vt:lpstr>
      <vt:lpstr>Конец мая 2023  19 мая экскурсия в музей анатомии для учеников 7-11 классов из поселка Даурия( центр До Вузовской подготовки)  профориентационная лекция  «Абитуриенту ЧГМА» для учеников 9-11 классов из поселка Даурия  Лекция «Влияние вейпов на организм подростка» для учеников 7-8 классов из поселка Даурия</vt:lpstr>
      <vt:lpstr>Октябрь 2023  Участие в концерте и флешмобе, посвященных юбилею ЧГМА  13 октября экскурсия в музей анатомии и профориентацонная лекция «Абитуриенту ЧГМА» для студентов Читинского Мед. Колледжа (1 курс)  17 октября экскурсия в музей анатомии и профориентационная лекция « Абитуриенту ЧГМА» для студентов Читинского Мед. Колледжа (2 курс)   19 октября экскурсия в музей анатомии для учеников школы номер 33( 9 классы) </vt:lpstr>
      <vt:lpstr>Презентация PowerPoint</vt:lpstr>
      <vt:lpstr>Ноябрь 2023  5 ноября лекции о вреде алкогольных и энергетических напитков(2 лекции) для учеников 10 и 11 классов в школе номер 11  16  Ноября  лекции ( 5 лекций) о вреде курения для учеников 5-6 классов школы номер 11  21  ноября профориентационная лекция «Абитуриенту ЧГМА» для центра До ВУЗовской подготовки  27 ноября экскурсия в музей анатомии и профориентационная лекция «Абитуриенту ЧГМА» для учеников 10 класса школы номер 25  28 ноября лекции( 3 лекции) о вреде вейпов и курительных смесей для учеников 5-7 классов в школе номер 17   </vt:lpstr>
      <vt:lpstr>Декабрь 2023  1 декабря лекции( 3 лекции) о нарушении циркадных ритмов для учеников 6 и 7 классов школы номер 11  7 декабря лекции( 4 лекции) о нарушении циркадных ритмов для учеников 5, 8 и 9 классов школы номер 11     12 декабря экскурсия в музей анатомии и лекция «Абитуриенту ЧГМА» для центра До ВУЗовской подготовки  19 декабря экскурсия в музей анатомии и лекция «Абитуриенту ЧГМА» для центра До ВУЗовской подготовки</vt:lpstr>
      <vt:lpstr>  Итого: 31 лекция  8 экскурсий</vt:lpstr>
      <vt:lpstr>02</vt:lpstr>
      <vt:lpstr>02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Постаспирационный трахеобронхит. Синдром Мендельсона. Клинический случай в отделении анестезиологии-реанимации.</dc:title>
  <dc:creator>Оля</dc:creator>
  <cp:lastModifiedBy>Алена B.</cp:lastModifiedBy>
  <cp:revision>16</cp:revision>
  <dcterms:modified xsi:type="dcterms:W3CDTF">2024-02-21T02:03:21Z</dcterms:modified>
</cp:coreProperties>
</file>